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71" r:id="rId3"/>
    <p:sldId id="257" r:id="rId4"/>
    <p:sldId id="260" r:id="rId5"/>
    <p:sldId id="272" r:id="rId6"/>
    <p:sldId id="265" r:id="rId7"/>
    <p:sldId id="264" r:id="rId8"/>
    <p:sldId id="267" r:id="rId9"/>
    <p:sldId id="269" r:id="rId10"/>
    <p:sldId id="273" r:id="rId11"/>
    <p:sldId id="304" r:id="rId12"/>
    <p:sldId id="287" r:id="rId13"/>
    <p:sldId id="288" r:id="rId14"/>
    <p:sldId id="311" r:id="rId15"/>
    <p:sldId id="310" r:id="rId16"/>
    <p:sldId id="285" r:id="rId17"/>
    <p:sldId id="281" r:id="rId18"/>
    <p:sldId id="305" r:id="rId19"/>
    <p:sldId id="296" r:id="rId20"/>
    <p:sldId id="306" r:id="rId21"/>
    <p:sldId id="289" r:id="rId22"/>
    <p:sldId id="298" r:id="rId23"/>
    <p:sldId id="290" r:id="rId24"/>
    <p:sldId id="291" r:id="rId25"/>
    <p:sldId id="292" r:id="rId26"/>
    <p:sldId id="276" r:id="rId27"/>
    <p:sldId id="299" r:id="rId28"/>
    <p:sldId id="302" r:id="rId29"/>
    <p:sldId id="303" r:id="rId30"/>
    <p:sldId id="279" r:id="rId31"/>
    <p:sldId id="284" r:id="rId32"/>
    <p:sldId id="277" r:id="rId33"/>
    <p:sldId id="280" r:id="rId34"/>
    <p:sldId id="293" r:id="rId35"/>
    <p:sldId id="282" r:id="rId36"/>
    <p:sldId id="283" r:id="rId37"/>
    <p:sldId id="294" r:id="rId38"/>
    <p:sldId id="307" r:id="rId39"/>
    <p:sldId id="308" r:id="rId40"/>
    <p:sldId id="301" r:id="rId41"/>
    <p:sldId id="300" r:id="rId42"/>
    <p:sldId id="270" r:id="rId43"/>
    <p:sldId id="309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20.06.2025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20.06.2025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20.06.2025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20.06.2025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20.06.2025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20.06.2025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microsoft.com/office/2007/relationships/media" Target="../media/media11.mp3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video" Target="../media/media10.mp4"/><Relationship Id="rId16" Type="http://schemas.openxmlformats.org/officeDocument/2006/relationships/image" Target="../media/image1.png"/><Relationship Id="rId1" Type="http://schemas.microsoft.com/office/2007/relationships/media" Target="../media/media10.mp4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audio" Target="../media/media11.mp3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0.png"/><Relationship Id="rId3" Type="http://schemas.microsoft.com/office/2007/relationships/media" Target="../media/media13.mp3"/><Relationship Id="rId7" Type="http://schemas.openxmlformats.org/officeDocument/2006/relationships/image" Target="../media/image37.png"/><Relationship Id="rId12" Type="http://schemas.microsoft.com/office/2007/relationships/hdphoto" Target="../media/hdphoto3.wdp"/><Relationship Id="rId17" Type="http://schemas.openxmlformats.org/officeDocument/2006/relationships/image" Target="../media/image1.png"/><Relationship Id="rId2" Type="http://schemas.openxmlformats.org/officeDocument/2006/relationships/video" Target="../media/media12.mp4"/><Relationship Id="rId16" Type="http://schemas.microsoft.com/office/2007/relationships/hdphoto" Target="../media/hdphoto5.wdp"/><Relationship Id="rId1" Type="http://schemas.microsoft.com/office/2007/relationships/media" Target="../media/media12.mp4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audio" Target="../media/media13.mp3"/><Relationship Id="rId9" Type="http://schemas.openxmlformats.org/officeDocument/2006/relationships/image" Target="../media/image38.png"/><Relationship Id="rId1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0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301.png"/><Relationship Id="rId5" Type="http://schemas.openxmlformats.org/officeDocument/2006/relationships/image" Target="../media/image240.png"/><Relationship Id="rId10" Type="http://schemas.openxmlformats.org/officeDocument/2006/relationships/image" Target="../media/image1.png"/><Relationship Id="rId4" Type="http://schemas.openxmlformats.org/officeDocument/2006/relationships/image" Target="../media/image230.png"/><Relationship Id="rId9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1.png"/><Relationship Id="rId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7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1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1.png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6" Type="http://schemas.openxmlformats.org/officeDocument/2006/relationships/image" Target="../media/image90.jpeg"/><Relationship Id="rId11" Type="http://schemas.openxmlformats.org/officeDocument/2006/relationships/image" Target="../media/image1.png"/><Relationship Id="rId5" Type="http://schemas.openxmlformats.org/officeDocument/2006/relationships/image" Target="../media/image89.png"/><Relationship Id="rId10" Type="http://schemas.openxmlformats.org/officeDocument/2006/relationships/image" Target="../media/image94.jpeg"/><Relationship Id="rId4" Type="http://schemas.openxmlformats.org/officeDocument/2006/relationships/image" Target="../media/image88.jpeg"/><Relationship Id="rId9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5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  <p:pic>
        <p:nvPicPr>
          <p:cNvPr id="3" name="p_37985861_896_zahar">
            <a:hlinkClick r:id="" action="ppaction://media"/>
            <a:extLst>
              <a:ext uri="{FF2B5EF4-FFF2-40B4-BE49-F238E27FC236}">
                <a16:creationId xmlns:a16="http://schemas.microsoft.com/office/drawing/2014/main" id="{A211BE44-B565-D17A-49A4-6A7659951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625" y="58769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6144F-7FF8-A24F-3491-388A7073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56" y="4333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Выбор кинематической схемы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D53537-3F15-4E90-F002-2F87127C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5C39EF-6A4A-65C4-E888-AE520447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42" y="1323777"/>
            <a:ext cx="4403725" cy="2693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AD345-6B4F-BA54-08BF-7830EA0364C3}"/>
              </a:ext>
            </a:extLst>
          </p:cNvPr>
          <p:cNvSpPr txBox="1"/>
          <p:nvPr/>
        </p:nvSpPr>
        <p:spPr>
          <a:xfrm>
            <a:off x="732387" y="3960955"/>
            <a:ext cx="279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Общая схема мобильного робота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Основные понятия роботов с дифференциальным приводом">
            <a:extLst>
              <a:ext uri="{FF2B5EF4-FFF2-40B4-BE49-F238E27FC236}">
                <a16:creationId xmlns:a16="http://schemas.microsoft.com/office/drawing/2014/main" id="{CDC28114-9F18-45BC-92BD-31DE7BAB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21" y="1506155"/>
            <a:ext cx="1915160" cy="14535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54ECA-E4E4-3255-BBB6-9D8B16ECA2AE}"/>
              </a:ext>
            </a:extLst>
          </p:cNvPr>
          <p:cNvSpPr txBox="1"/>
          <p:nvPr/>
        </p:nvSpPr>
        <p:spPr>
          <a:xfrm>
            <a:off x="4879689" y="2919491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Дифференциальная кинематика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DCAEFD-FB92-CF98-AAE9-63288FD18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605" y="1154763"/>
            <a:ext cx="1996800" cy="197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05D50-41B2-BBE5-D174-3EC909206119}"/>
              </a:ext>
            </a:extLst>
          </p:cNvPr>
          <p:cNvSpPr txBox="1"/>
          <p:nvPr/>
        </p:nvSpPr>
        <p:spPr>
          <a:xfrm>
            <a:off x="7864485" y="3131446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Аккермана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1A9B39-ABA6-C210-76FA-47EAEBAC0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272" y="3494867"/>
            <a:ext cx="1968820" cy="24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924FCF-3412-A350-0676-6B6BDEB95BD1}"/>
              </a:ext>
            </a:extLst>
          </p:cNvPr>
          <p:cNvSpPr txBox="1"/>
          <p:nvPr/>
        </p:nvSpPr>
        <p:spPr>
          <a:xfrm>
            <a:off x="6319181" y="6057925"/>
            <a:ext cx="345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омни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-колесной платформы</a:t>
            </a:r>
          </a:p>
        </p:txBody>
      </p:sp>
      <p:pic>
        <p:nvPicPr>
          <p:cNvPr id="3" name="p_38000857_849_zahar">
            <a:hlinkClick r:id="" action="ppaction://media"/>
            <a:extLst>
              <a:ext uri="{FF2B5EF4-FFF2-40B4-BE49-F238E27FC236}">
                <a16:creationId xmlns:a16="http://schemas.microsoft.com/office/drawing/2014/main" id="{DDD218D1-58CB-7972-1A2F-AF8B92B1F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8850" y="54911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6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подъемного механизма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11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46" y="1679420"/>
            <a:ext cx="3033776" cy="32023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71DEBB-4019-99DE-A89A-DA11E109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4642"/>
            <a:ext cx="5101069" cy="266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13045-F0B4-A3E5-6F5F-6C801B045306}"/>
              </a:ext>
            </a:extLst>
          </p:cNvPr>
          <p:cNvSpPr txBox="1"/>
          <p:nvPr/>
        </p:nvSpPr>
        <p:spPr>
          <a:xfrm>
            <a:off x="1421437" y="4805781"/>
            <a:ext cx="411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Расчетная схема подъемного механизма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46FB8-7B46-60A0-3AB6-DC0A9E01A252}"/>
              </a:ext>
            </a:extLst>
          </p:cNvPr>
          <p:cNvSpPr txBox="1"/>
          <p:nvPr/>
        </p:nvSpPr>
        <p:spPr>
          <a:xfrm>
            <a:off x="6502417" y="5175113"/>
            <a:ext cx="411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Подъемный механизм в сложенном виде</a:t>
            </a:r>
          </a:p>
        </p:txBody>
      </p:sp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12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951975-ED46-E329-C8AB-7B785F04F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51" y="683549"/>
            <a:ext cx="2051800" cy="121986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B800642-1AA3-A67F-0705-9C3100CA5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0171" y="436352"/>
            <a:ext cx="3059272" cy="14670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6DD866-30BB-13E7-B428-65D03A94B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571" y="422201"/>
            <a:ext cx="2408063" cy="224732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06A8576-A997-0F5E-EB95-0C49C534B8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0153" y="402435"/>
            <a:ext cx="2223242" cy="227105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8EB802B-6552-EC5B-0207-EACD09E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0863" y="493127"/>
            <a:ext cx="1915349" cy="217588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F7DF0B4-E11F-6421-0623-542339EB07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677968"/>
            <a:ext cx="2560026" cy="187886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ECC7E20-F6EF-9AAC-D120-D1A716B0F9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4961" y="2734615"/>
            <a:ext cx="2292178" cy="196971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6A1F3CE-A1AA-7436-390A-6CCCD35FAC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0615" y="4658355"/>
            <a:ext cx="2761003" cy="2098126"/>
          </a:xfrm>
          <a:prstGeom prst="rect">
            <a:avLst/>
          </a:prstGeom>
        </p:spPr>
      </p:pic>
      <p:pic>
        <p:nvPicPr>
          <p:cNvPr id="33" name="1">
            <a:hlinkClick r:id="" action="ppaction://media"/>
            <a:extLst>
              <a:ext uri="{FF2B5EF4-FFF2-40B4-BE49-F238E27FC236}">
                <a16:creationId xmlns:a16="http://schemas.microsoft.com/office/drawing/2014/main" id="{F57A363E-0789-3A63-DE8E-2005880D7C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1621" y="2264692"/>
            <a:ext cx="5286375" cy="368617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BD4C1E0-AE2E-3F4C-256E-665B9BCB3A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56026" y="4706952"/>
            <a:ext cx="2416246" cy="2014523"/>
          </a:xfrm>
          <a:prstGeom prst="rect">
            <a:avLst/>
          </a:prstGeom>
        </p:spPr>
      </p:pic>
      <p:pic>
        <p:nvPicPr>
          <p:cNvPr id="5" name="p_38000946_114_zahar">
            <a:hlinkClick r:id="" action="ppaction://media"/>
            <a:extLst>
              <a:ext uri="{FF2B5EF4-FFF2-40B4-BE49-F238E27FC236}">
                <a16:creationId xmlns:a16="http://schemas.microsoft.com/office/drawing/2014/main" id="{9846A0C9-651A-27F5-0A7A-9F2D323735C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06929" y="335914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4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на бордюр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13</a:t>
            </a:fld>
            <a:endParaRPr lang="ru-RU"/>
          </a:p>
        </p:txBody>
      </p:sp>
      <p:pic>
        <p:nvPicPr>
          <p:cNvPr id="3" name="0">
            <a:hlinkClick r:id="" action="ppaction://media"/>
            <a:extLst>
              <a:ext uri="{FF2B5EF4-FFF2-40B4-BE49-F238E27FC236}">
                <a16:creationId xmlns:a16="http://schemas.microsoft.com/office/drawing/2014/main" id="{175281BB-E2D3-FBBA-20D5-1304C8032F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8374" y="1894436"/>
            <a:ext cx="5314950" cy="4229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F65684-CA9A-9A2E-FC1B-FAA3B9C98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4535" y="562240"/>
            <a:ext cx="1530350" cy="16598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66F686-1507-D0C3-0DFD-F223574BF8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5612"/>
          <a:stretch>
            <a:fillRect/>
          </a:stretch>
        </p:blipFill>
        <p:spPr bwMode="auto">
          <a:xfrm>
            <a:off x="7704093" y="617167"/>
            <a:ext cx="2451100" cy="1550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E14B30-CC4D-E131-3796-DDE72158DB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9492" y="2222130"/>
            <a:ext cx="2362200" cy="169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5FBA64-5DDD-6CEB-87B0-CF28D0E9D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4260" y="2222130"/>
            <a:ext cx="2002155" cy="17367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C6229D-11FF-3AAF-42F4-7201445A29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1820" y="4156187"/>
            <a:ext cx="1684655" cy="1527175"/>
          </a:xfrm>
          <a:prstGeom prst="rect">
            <a:avLst/>
          </a:prstGeom>
        </p:spPr>
      </p:pic>
      <p:pic>
        <p:nvPicPr>
          <p:cNvPr id="5" name="p_38001013_353_zahar">
            <a:hlinkClick r:id="" action="ppaction://media"/>
            <a:extLst>
              <a:ext uri="{FF2B5EF4-FFF2-40B4-BE49-F238E27FC236}">
                <a16:creationId xmlns:a16="http://schemas.microsoft.com/office/drawing/2014/main" id="{64DEBDF7-863E-2194-3A2D-0CEF17A2B8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984250" y="13493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0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8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572" y="4595414"/>
            <a:ext cx="5708731" cy="1974201"/>
          </a:xfrm>
          <a:prstGeom prst="rect">
            <a:avLst/>
          </a:prstGeom>
        </p:spPr>
      </p:pic>
      <p:pic>
        <p:nvPicPr>
          <p:cNvPr id="5" name="p_37696227_66_zahar">
            <a:hlinkClick r:id="" action="ppaction://media"/>
            <a:extLst>
              <a:ext uri="{FF2B5EF4-FFF2-40B4-BE49-F238E27FC236}">
                <a16:creationId xmlns:a16="http://schemas.microsoft.com/office/drawing/2014/main" id="{DC0EA154-3538-C021-D6E0-CD3B8164F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44625" y="49545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3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 err="1"/>
              <a:t>Кинематико</a:t>
            </a:r>
            <a:r>
              <a:rPr lang="ru-RU" sz="3600" dirty="0"/>
              <a:t>-динамическая модель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271004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/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Полученные уравнения обратной кинематики робота с дифференциальным приводом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(с учетом коэффициентов проскальзывания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𝑙𝑖𝑝</m:t>
                            </m:r>
                          </m:sub>
                        </m:sSub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blipFill>
                <a:blip r:embed="rId4"/>
                <a:stretch>
                  <a:fillRect l="-624" t="-2727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/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blipFill>
                <a:blip r:embed="rId5"/>
                <a:stretch>
                  <a:fillRect r="-9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/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ru-RU" sz="140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ru-RU" sz="140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/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42AE929-782C-F4BF-2F72-10979CA79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4" y="1072864"/>
            <a:ext cx="3586547" cy="28924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/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_37954816_279_zahar">
            <a:hlinkClick r:id="" action="ppaction://media"/>
            <a:extLst>
              <a:ext uri="{FF2B5EF4-FFF2-40B4-BE49-F238E27FC236}">
                <a16:creationId xmlns:a16="http://schemas.microsoft.com/office/drawing/2014/main" id="{B3F2BC3E-DE9B-1A3A-5743-8CB060E024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2339" y="55308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желаемого положения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  <p:pic>
        <p:nvPicPr>
          <p:cNvPr id="3" name="p_38001074_566_zahar">
            <a:hlinkClick r:id="" action="ppaction://media"/>
            <a:extLst>
              <a:ext uri="{FF2B5EF4-FFF2-40B4-BE49-F238E27FC236}">
                <a16:creationId xmlns:a16="http://schemas.microsoft.com/office/drawing/2014/main" id="{639A073B-D5B5-B498-1135-E679059A43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0375" y="2306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533B-8656-AD30-B00D-F7C3AFAC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0F777-B83E-07E4-EFED-6944CC3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919615-2F7A-2792-0CDD-1937C34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EAC39-65A7-1194-1F8E-2826DBFD3145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7520-CA03-95D7-D938-570B4D44B148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B5DDD-9B52-29B1-A1A7-02087972DB8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CD626E-0502-1E86-B5C9-2D34BCE1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64" y="534116"/>
            <a:ext cx="2997744" cy="26164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6F0D1-1844-C0FB-EFE9-EA9C914F9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199" y="438324"/>
            <a:ext cx="2967990" cy="25927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33FB69-9D80-6761-D1C2-4E0A0A1B0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962" y="3522395"/>
            <a:ext cx="3187382" cy="2832149"/>
          </a:xfrm>
          <a:prstGeom prst="rect">
            <a:avLst/>
          </a:prstGeom>
        </p:spPr>
      </p:pic>
      <p:pic>
        <p:nvPicPr>
          <p:cNvPr id="3" name="p_37551717_943_zahar">
            <a:hlinkClick r:id="" action="ppaction://media"/>
            <a:extLst>
              <a:ext uri="{FF2B5EF4-FFF2-40B4-BE49-F238E27FC236}">
                <a16:creationId xmlns:a16="http://schemas.microsoft.com/office/drawing/2014/main" id="{9622AF69-3682-99CC-612A-6CB0B02F1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7239" y="426990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C9E4-D892-F088-56A4-F89885B2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5F1AF-7857-EFEA-3272-98ED7AC1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16343F-AE55-2475-E4DA-970CB66E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C60CE-BDA3-7098-3D7A-4FA0F579E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3456"/>
            <a:ext cx="5992538" cy="268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70C24-EA8E-1A2C-D128-52F08D8EEEEF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19CC4B-6DB2-4E44-0E29-4198850BC4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03"/>
          <a:stretch/>
        </p:blipFill>
        <p:spPr bwMode="auto">
          <a:xfrm>
            <a:off x="6061109" y="465280"/>
            <a:ext cx="5994169" cy="268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269903-EF4C-E225-5089-E9AC1A619389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07499F-CD8A-B79F-19F0-3B8DC5712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861" y="3429000"/>
            <a:ext cx="6310433" cy="2963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44C9E-00FE-8B1F-A769-446215FDF46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7" name="p_37696367_619_zahar">
            <a:hlinkClick r:id="" action="ppaction://media"/>
            <a:extLst>
              <a:ext uri="{FF2B5EF4-FFF2-40B4-BE49-F238E27FC236}">
                <a16:creationId xmlns:a16="http://schemas.microsoft.com/office/drawing/2014/main" id="{5D4BD92D-052B-14CB-071B-92AAB9560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6838" y="4368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05CB4-2C95-5B1F-5500-C550835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1" y="-40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Полная математическая 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E017B-8B7E-862B-6BEA-C824F901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/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eqArr>
                                        <m:eqArr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eqAr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𝑑𝑙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𝑚𝑔𝑐𝑜𝑠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𝑔𝑠𝑖𝑛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𝑚𝑔𝑐𝑜𝑠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𝑔𝑠𝑖𝑛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1=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1−270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𝐿𝑝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func>
                                <m:func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270−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𝐿𝑝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&amp;−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  <m:r>
                            <a:rPr lang="ru-RU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blipFill>
                <a:blip r:embed="rId4"/>
                <a:stretch>
                  <a:fillRect r="-19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38001145_738_zahar">
            <a:hlinkClick r:id="" action="ppaction://media"/>
            <a:extLst>
              <a:ext uri="{FF2B5EF4-FFF2-40B4-BE49-F238E27FC236}">
                <a16:creationId xmlns:a16="http://schemas.microsoft.com/office/drawing/2014/main" id="{4E5A08E3-DC31-20B8-6D33-1CA40A63F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388" y="37242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 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  <p:pic>
        <p:nvPicPr>
          <p:cNvPr id="3" name="p_37551314_34_zahar">
            <a:hlinkClick r:id="" action="ppaction://media"/>
            <a:extLst>
              <a:ext uri="{FF2B5EF4-FFF2-40B4-BE49-F238E27FC236}">
                <a16:creationId xmlns:a16="http://schemas.microsoft.com/office/drawing/2014/main" id="{9FEFD9FC-445C-3F35-4A41-3196E97EA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13" y="61817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986" y="6378018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70"/>
          <a:stretch/>
        </p:blipFill>
        <p:spPr>
          <a:xfrm>
            <a:off x="0" y="902587"/>
            <a:ext cx="5308865" cy="4651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544A9-09AB-E737-1B87-A7685873735F}"/>
              </a:ext>
            </a:extLst>
          </p:cNvPr>
          <p:cNvSpPr txBox="1"/>
          <p:nvPr/>
        </p:nvSpPr>
        <p:spPr>
          <a:xfrm>
            <a:off x="229755" y="5410549"/>
            <a:ext cx="4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Схема подсистемы привода</a:t>
            </a:r>
          </a:p>
        </p:txBody>
      </p:sp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78" y="945382"/>
            <a:ext cx="2401711" cy="15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D1BC8B-C1CF-6042-FFB2-0FA1E65D3A4C}"/>
              </a:ext>
            </a:extLst>
          </p:cNvPr>
          <p:cNvSpPr txBox="1"/>
          <p:nvPr/>
        </p:nvSpPr>
        <p:spPr>
          <a:xfrm>
            <a:off x="5360702" y="2379607"/>
            <a:ext cx="250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Мотор колес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750"/>
          <a:stretch/>
        </p:blipFill>
        <p:spPr>
          <a:xfrm>
            <a:off x="5118582" y="3153536"/>
            <a:ext cx="2430279" cy="2182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AA3A57-50ED-28DA-864F-3095A48CF65C}"/>
              </a:ext>
            </a:extLst>
          </p:cNvPr>
          <p:cNvSpPr txBox="1"/>
          <p:nvPr/>
        </p:nvSpPr>
        <p:spPr>
          <a:xfrm>
            <a:off x="5000726" y="5446474"/>
            <a:ext cx="235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Привод подвески </a:t>
            </a:r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78993-F488-B35D-0A11-CF18521704A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66738" y="970548"/>
            <a:ext cx="3578158" cy="2396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/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blipFill>
                <a:blip r:embed="rId8"/>
                <a:stretch>
                  <a:fillRect r="-13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C0A0D8A-4F18-4531-4EBC-F96533C0855A}"/>
              </a:ext>
            </a:extLst>
          </p:cNvPr>
          <p:cNvSpPr txBox="1"/>
          <p:nvPr/>
        </p:nvSpPr>
        <p:spPr>
          <a:xfrm>
            <a:off x="7631556" y="4244671"/>
            <a:ext cx="38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для расчета приводов уравнения динамики робота</a:t>
            </a:r>
          </a:p>
        </p:txBody>
      </p:sp>
      <p:pic>
        <p:nvPicPr>
          <p:cNvPr id="11" name="p_37696481_96_zahar">
            <a:hlinkClick r:id="" action="ppaction://media"/>
            <a:extLst>
              <a:ext uri="{FF2B5EF4-FFF2-40B4-BE49-F238E27FC236}">
                <a16:creationId xmlns:a16="http://schemas.microsoft.com/office/drawing/2014/main" id="{8EF86CB4-40D3-66BE-5767-E2D38DB45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9000" y="60293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4E089C-CD3E-C870-01E5-9DC2B2CE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5B877-174B-E807-0857-F4632C90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0E23CB-EDD3-3F0C-BA01-D16F6CB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34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093B5-98F0-22CD-6EC2-76A855453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/>
          <a:stretch/>
        </p:blipFill>
        <p:spPr bwMode="auto">
          <a:xfrm>
            <a:off x="290355" y="2747870"/>
            <a:ext cx="5437072" cy="278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EA1BA-733E-E699-BCB8-D4014096E23A}"/>
              </a:ext>
            </a:extLst>
          </p:cNvPr>
          <p:cNvSpPr txBox="1"/>
          <p:nvPr/>
        </p:nvSpPr>
        <p:spPr>
          <a:xfrm>
            <a:off x="989156" y="5498410"/>
            <a:ext cx="420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Эпюра напряженности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EEE87B-6024-FE31-5F05-0103540A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/>
          <a:stretch/>
        </p:blipFill>
        <p:spPr bwMode="auto">
          <a:xfrm>
            <a:off x="6096000" y="2272213"/>
            <a:ext cx="5131049" cy="32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3AD41-8C22-951A-E4D1-B662A8C0A8C3}"/>
              </a:ext>
            </a:extLst>
          </p:cNvPr>
          <p:cNvSpPr txBox="1"/>
          <p:nvPr/>
        </p:nvSpPr>
        <p:spPr>
          <a:xfrm>
            <a:off x="6890503" y="5425710"/>
            <a:ext cx="3786524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Эпюра коэффициентов запаса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B0D6D-70F5-319C-6366-94CFF82DC131}"/>
              </a:ext>
            </a:extLst>
          </p:cNvPr>
          <p:cNvSpPr txBox="1"/>
          <p:nvPr/>
        </p:nvSpPr>
        <p:spPr>
          <a:xfrm>
            <a:off x="1860187" y="1203412"/>
            <a:ext cx="7920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Проверка напряженности и коэффициентов запаса вала подъемного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13560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  <p:pic>
        <p:nvPicPr>
          <p:cNvPr id="5" name="p_37696508_226_zahar">
            <a:hlinkClick r:id="" action="ppaction://media"/>
            <a:extLst>
              <a:ext uri="{FF2B5EF4-FFF2-40B4-BE49-F238E27FC236}">
                <a16:creationId xmlns:a16="http://schemas.microsoft.com/office/drawing/2014/main" id="{7816D3F8-29C9-42CB-3D55-C77B239DE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0363" y="24892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  <p:pic>
        <p:nvPicPr>
          <p:cNvPr id="5" name="p_37696529_350_zahar">
            <a:hlinkClick r:id="" action="ppaction://media"/>
            <a:extLst>
              <a:ext uri="{FF2B5EF4-FFF2-40B4-BE49-F238E27FC236}">
                <a16:creationId xmlns:a16="http://schemas.microsoft.com/office/drawing/2014/main" id="{5FF52C5E-89CC-3737-542C-343177678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963" y="5651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Общий вид инвалидной коляски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  <p:pic>
        <p:nvPicPr>
          <p:cNvPr id="3" name="p_37551808_709_zahar">
            <a:hlinkClick r:id="" action="ppaction://media"/>
            <a:extLst>
              <a:ext uri="{FF2B5EF4-FFF2-40B4-BE49-F238E27FC236}">
                <a16:creationId xmlns:a16="http://schemas.microsoft.com/office/drawing/2014/main" id="{A8DB3D92-44DC-4B08-D83E-5E44C4689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850" y="62372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A86D1-6FDF-585B-72FE-C82879A34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89" y="1033805"/>
            <a:ext cx="9082294" cy="4969777"/>
          </a:xfrm>
          <a:prstGeom prst="rect">
            <a:avLst/>
          </a:prstGeom>
        </p:spPr>
      </p:pic>
      <p:pic>
        <p:nvPicPr>
          <p:cNvPr id="5" name="p_37551822_808_zahar">
            <a:hlinkClick r:id="" action="ppaction://media"/>
            <a:extLst>
              <a:ext uri="{FF2B5EF4-FFF2-40B4-BE49-F238E27FC236}">
                <a16:creationId xmlns:a16="http://schemas.microsoft.com/office/drawing/2014/main" id="{8AA7D106-179D-3B39-B374-D8CBA9023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" y="4122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4B4F-64B3-8913-CA51-C50A5C939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FD28E-C0A2-6CF1-3FE3-F4F07398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" y="136525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Структурная схема системы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98450B-8766-5146-484E-90AFFA5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DA026F-A604-01CB-93E9-8170110FC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60" y="716597"/>
            <a:ext cx="4934585" cy="5424805"/>
          </a:xfrm>
          <a:prstGeom prst="rect">
            <a:avLst/>
          </a:prstGeom>
        </p:spPr>
      </p:pic>
      <p:pic>
        <p:nvPicPr>
          <p:cNvPr id="5" name="p_37551943_499_zahar">
            <a:hlinkClick r:id="" action="ppaction://media"/>
            <a:extLst>
              <a:ext uri="{FF2B5EF4-FFF2-40B4-BE49-F238E27FC236}">
                <a16:creationId xmlns:a16="http://schemas.microsoft.com/office/drawing/2014/main" id="{70FFD4E2-8956-5123-F3C8-7E11CD912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8114" y="35099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8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85" y="4667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Настройка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807DFF-834C-8C43-CAEC-9A20CFF1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" y="768396"/>
            <a:ext cx="4398282" cy="2162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72002-F008-81E6-1B8A-B72D7BBF2E73}"/>
              </a:ext>
            </a:extLst>
          </p:cNvPr>
          <p:cNvSpPr txBox="1"/>
          <p:nvPr/>
        </p:nvSpPr>
        <p:spPr>
          <a:xfrm>
            <a:off x="-135076" y="2930630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без регулятора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C3A1B4-B69C-9AF1-37CF-62AC57F8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23" y="1662435"/>
            <a:ext cx="5940425" cy="2844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F4EE4F-C544-97B0-BB8F-E2FA8D4FF94A}"/>
              </a:ext>
            </a:extLst>
          </p:cNvPr>
          <p:cNvSpPr txBox="1"/>
          <p:nvPr/>
        </p:nvSpPr>
        <p:spPr>
          <a:xfrm>
            <a:off x="5560576" y="4506600"/>
            <a:ext cx="594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с настроенным ПИ регулятором (время установления – 0.3 с, частота дискретизации – 1 МГц)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CCE76FF-D249-A52D-C916-8E006B0A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" t="5370"/>
          <a:stretch/>
        </p:blipFill>
        <p:spPr bwMode="auto">
          <a:xfrm>
            <a:off x="69119" y="3238407"/>
            <a:ext cx="4619606" cy="2983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5E380E-7D83-944B-AF0C-EB9311588793}"/>
              </a:ext>
            </a:extLst>
          </p:cNvPr>
          <p:cNvSpPr txBox="1"/>
          <p:nvPr/>
        </p:nvSpPr>
        <p:spPr>
          <a:xfrm>
            <a:off x="-58866" y="6231135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Диаграмма Боде САУ</a:t>
            </a:r>
            <a:r>
              <a:rPr lang="en-US" sz="1400" dirty="0"/>
              <a:t> </a:t>
            </a:r>
            <a:r>
              <a:rPr lang="ru-RU" sz="1400" dirty="0"/>
              <a:t>с настроенным регулятором</a:t>
            </a:r>
          </a:p>
        </p:txBody>
      </p:sp>
    </p:spTree>
    <p:extLst>
      <p:ext uri="{BB962C8B-B14F-4D97-AF65-F5344CB8AC3E}">
        <p14:creationId xmlns:p14="http://schemas.microsoft.com/office/powerpoint/2010/main" val="4104469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управляющей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3338438" y="6075144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Общая блок-схема алгоритма блока задающих воздействий</a:t>
            </a:r>
          </a:p>
        </p:txBody>
      </p:sp>
      <p:pic>
        <p:nvPicPr>
          <p:cNvPr id="3" name="p_37551961_596_zahar">
            <a:hlinkClick r:id="" action="ppaction://media"/>
            <a:extLst>
              <a:ext uri="{FF2B5EF4-FFF2-40B4-BE49-F238E27FC236}">
                <a16:creationId xmlns:a16="http://schemas.microsoft.com/office/drawing/2014/main" id="{FFB3B0AC-9E60-C370-4F10-9A1EEF97B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6925" y="3263900"/>
            <a:ext cx="304800" cy="304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90A9CF-A7C2-3674-1304-976B25BCBD5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3" t="24156" r="42549" b="36232"/>
          <a:stretch>
            <a:fillRect/>
          </a:stretch>
        </p:blipFill>
        <p:spPr bwMode="auto">
          <a:xfrm>
            <a:off x="4253503" y="1100790"/>
            <a:ext cx="3476731" cy="47149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62127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31337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 txBox="1">
            <a:spLocks/>
          </p:cNvSpPr>
          <p:nvPr/>
        </p:nvSpPr>
        <p:spPr>
          <a:xfrm>
            <a:off x="728784" y="-179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Актуальность темы</a:t>
            </a:r>
          </a:p>
        </p:txBody>
      </p:sp>
      <p:pic>
        <p:nvPicPr>
          <p:cNvPr id="2" name="p_37985897_64_zahar">
            <a:hlinkClick r:id="" action="ppaction://media"/>
            <a:extLst>
              <a:ext uri="{FF2B5EF4-FFF2-40B4-BE49-F238E27FC236}">
                <a16:creationId xmlns:a16="http://schemas.microsoft.com/office/drawing/2014/main" id="{1DECF199-F46D-E5A8-5809-546F8C2A8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06500" y="55054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695511" y="2871530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3E7400-55A8-F910-2469-2F41DC6D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40" y="0"/>
            <a:ext cx="5071858" cy="6799496"/>
          </a:xfrm>
          <a:prstGeom prst="rect">
            <a:avLst/>
          </a:prstGeom>
        </p:spPr>
      </p:pic>
      <p:pic>
        <p:nvPicPr>
          <p:cNvPr id="7" name="p_38001864_268_zahar">
            <a:hlinkClick r:id="" action="ppaction://media"/>
            <a:extLst>
              <a:ext uri="{FF2B5EF4-FFF2-40B4-BE49-F238E27FC236}">
                <a16:creationId xmlns:a16="http://schemas.microsoft.com/office/drawing/2014/main" id="{E6FAEC9B-2777-5DC5-0B89-7E6E3D5ED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19446" y="403193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31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022BC3-C2A2-8C43-F9EB-6B1793AB5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527" r="64658" b="11322"/>
          <a:stretch/>
        </p:blipFill>
        <p:spPr bwMode="auto">
          <a:xfrm>
            <a:off x="6643548" y="1139358"/>
            <a:ext cx="4254316" cy="466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0ECDAA-DF30-FFA4-B999-1653E9B457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1" y="645980"/>
            <a:ext cx="3409240" cy="56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34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A217AF-8842-3643-04AF-51676B3C9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17" y="583769"/>
            <a:ext cx="3123040" cy="57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7" y="448637"/>
            <a:ext cx="10317480" cy="68643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35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17E060-0E9F-2C5A-91A9-C636C403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64" y="702640"/>
            <a:ext cx="2073769" cy="572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41" y="0"/>
            <a:ext cx="10515600" cy="846272"/>
          </a:xfrm>
        </p:spPr>
        <p:txBody>
          <a:bodyPr/>
          <a:lstStyle/>
          <a:p>
            <a:pPr algn="ctr"/>
            <a:r>
              <a:rPr lang="ru-RU" dirty="0"/>
              <a:t>Подбор комплектующих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36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75" y="1088545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569419" y="1004518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</a:t>
            </a:r>
            <a:r>
              <a:rPr lang="ru-RU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65B39C-AA24-628C-A954-997D0A790C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781" y="682160"/>
            <a:ext cx="3182718" cy="2112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B17C95-F534-2426-DA8D-D3E70D94AC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88832" y="3476699"/>
            <a:ext cx="2313776" cy="231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18ED69-BFD0-3FF2-C68F-AE36575EB410}"/>
              </a:ext>
            </a:extLst>
          </p:cNvPr>
          <p:cNvSpPr txBox="1"/>
          <p:nvPr/>
        </p:nvSpPr>
        <p:spPr>
          <a:xfrm>
            <a:off x="7488832" y="6065504"/>
            <a:ext cx="252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микросхемы джойстика</a:t>
            </a:r>
          </a:p>
        </p:txBody>
      </p:sp>
      <p:pic>
        <p:nvPicPr>
          <p:cNvPr id="9" name="p_37552001_864_zahar">
            <a:hlinkClick r:id="" action="ppaction://media"/>
            <a:extLst>
              <a:ext uri="{FF2B5EF4-FFF2-40B4-BE49-F238E27FC236}">
                <a16:creationId xmlns:a16="http://schemas.microsoft.com/office/drawing/2014/main" id="{F03EC9E6-174D-DE64-17F4-4DE281DAC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72555" y="466165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697950-DF51-ECBE-84AB-56236A3B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C9DFE-2C00-1DE7-F424-7739409F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8E9D97-1AF8-4879-9E9B-92ECC1BD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37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5E17-B665-F068-2A63-EE75E685FD1B}"/>
              </a:ext>
            </a:extLst>
          </p:cNvPr>
          <p:cNvSpPr txBox="1"/>
          <p:nvPr/>
        </p:nvSpPr>
        <p:spPr>
          <a:xfrm>
            <a:off x="4893221" y="6404532"/>
            <a:ext cx="240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FBC901-3DC6-64D4-A983-C36B2213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15" y="670048"/>
            <a:ext cx="7864446" cy="56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0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B19A-F138-83DE-03F0-1D308BA2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CF153-0A7D-8825-B19E-70D34261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09E867-DBF7-0B01-90AA-38BDA5DB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38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D39562-8182-9AF7-124F-B940BA411E6A}"/>
              </a:ext>
            </a:extLst>
          </p:cNvPr>
          <p:cNvSpPr txBox="1"/>
          <p:nvPr/>
        </p:nvSpPr>
        <p:spPr>
          <a:xfrm>
            <a:off x="3538064" y="6224073"/>
            <a:ext cx="46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автономной навигации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766687-B069-056A-4CAE-B995F299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95" y="686999"/>
            <a:ext cx="7780538" cy="5564776"/>
          </a:xfrm>
          <a:prstGeom prst="rect">
            <a:avLst/>
          </a:prstGeom>
        </p:spPr>
      </p:pic>
      <p:pic>
        <p:nvPicPr>
          <p:cNvPr id="3" name="p_37552017_945_zahar">
            <a:hlinkClick r:id="" action="ppaction://media"/>
            <a:extLst>
              <a:ext uri="{FF2B5EF4-FFF2-40B4-BE49-F238E27FC236}">
                <a16:creationId xmlns:a16="http://schemas.microsoft.com/office/drawing/2014/main" id="{08DB6D8F-AF08-2360-66DC-1BDD2B7B3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838" y="17621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A57B05-94C8-E5E8-E858-0D80542F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AD723-8304-C856-18FD-C0719A12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19108-242B-E0B9-EF8C-5427ADAE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39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41FF4-5A1C-E3A4-69B7-4AC797B1F6CC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B87195-3DA5-AFAB-3928-8495F7CB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433"/>
            <a:ext cx="12192000" cy="42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37695933_147_zahar">
            <a:hlinkClick r:id="" action="ppaction://media"/>
            <a:extLst>
              <a:ext uri="{FF2B5EF4-FFF2-40B4-BE49-F238E27FC236}">
                <a16:creationId xmlns:a16="http://schemas.microsoft.com/office/drawing/2014/main" id="{A3DC26B0-DD4C-2B24-2BC6-4AA330CBE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88652" y="26590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3AB644-C273-39C4-2953-5D13EB37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208E9-B4DB-65D4-9554-E21769A8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BFFA65-3B86-2B85-11B5-93C2E073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40</a:t>
            </a:fld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4299C-37B9-3AC7-15D7-7F1D30594011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модуля автономной навигации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CA4AA-FB42-B14F-77BA-2B1BCA9F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5" y="791746"/>
            <a:ext cx="6250163" cy="47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9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13097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уникальная конструкция, позволяющая значительно упростить перемещение людей с ОВЗ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ru-RU" sz="1800" dirty="0"/>
              <a:t>4. Создана на основе мат. модели устройства цифровая система управления, </a:t>
            </a:r>
            <a:r>
              <a:rPr lang="ru-RU" dirty="0"/>
              <a:t>расширяющая функционал обычной инвалидной коляски очень полезными автоматическими режимами</a:t>
            </a:r>
            <a:r>
              <a:rPr lang="en-US" dirty="0"/>
              <a:t>.</a:t>
            </a:r>
            <a:endParaRPr lang="ru-RU" sz="1800" dirty="0"/>
          </a:p>
        </p:txBody>
      </p:sp>
      <p:pic>
        <p:nvPicPr>
          <p:cNvPr id="5" name="p_38002254_193_zahar">
            <a:hlinkClick r:id="" action="ppaction://media"/>
            <a:extLst>
              <a:ext uri="{FF2B5EF4-FFF2-40B4-BE49-F238E27FC236}">
                <a16:creationId xmlns:a16="http://schemas.microsoft.com/office/drawing/2014/main" id="{31F8010A-BC5B-26BB-B0F8-3595B4F8B8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093" y="408775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Публикации по теме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42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2163219"/>
            <a:ext cx="93515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с дополнительным подъемным механизмом Патент на полезную модель  RU 234078 U1, 19.05.2025. Заявка № 2025107097 от 25.03.2025 / Мищенко В.Я., Калашников Д.А. Политов Е.Н.</a:t>
            </a:r>
          </a:p>
          <a:p>
            <a:pPr marL="342900" indent="-342900">
              <a:buAutoNum type="arabicPeriod"/>
            </a:pPr>
            <a:r>
              <a:rPr lang="ru-RU" dirty="0"/>
              <a:t>Кресло-коляска прогулочного типа Патент на полезную модель </a:t>
            </a:r>
            <a:r>
              <a:rPr lang="en-US" dirty="0"/>
              <a:t> RU 227 832 U1</a:t>
            </a:r>
            <a:r>
              <a:rPr lang="ru-RU" dirty="0"/>
              <a:t>, 07.08.2024. Заявка № 2024113755 от 21.05.2024 </a:t>
            </a:r>
            <a:r>
              <a:rPr lang="en-US" dirty="0"/>
              <a:t>/</a:t>
            </a:r>
            <a:r>
              <a:rPr lang="ru-RU" dirty="0"/>
              <a:t> Мищенко В.Я., Калашников Д.А.</a:t>
            </a:r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обеспечения для оптической системы следования за объектом // В сборнике: Инновационное приборостроение, том 3, № 3 от 2024 г - С. 67-70</a:t>
            </a:r>
            <a:r>
              <a:rPr lang="en-US" sz="1800" dirty="0"/>
              <a:t>;</a:t>
            </a:r>
            <a:endParaRPr lang="ru-RU" sz="1800" dirty="0"/>
          </a:p>
          <a:p>
            <a:pPr marL="342900" indent="-342900"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Калашников Д.А, Безмен П.А. Разработка программного комплекса оптической системы автоматического управления инвалидной коляской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сборнике: Инновационное приборостроение, том 3, №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 202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 - С. 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50-61</a:t>
            </a:r>
            <a:r>
              <a:rPr lang="en-US" sz="1800" dirty="0"/>
              <a:t>;</a:t>
            </a:r>
          </a:p>
          <a:p>
            <a:endParaRPr lang="ru-RU" dirty="0"/>
          </a:p>
          <a:p>
            <a:r>
              <a:rPr lang="ru-RU" sz="1800" dirty="0"/>
              <a:t>Участие в международной конференции</a:t>
            </a:r>
            <a:r>
              <a:rPr lang="en-US" sz="1800" dirty="0"/>
              <a:t> </a:t>
            </a:r>
            <a:r>
              <a:rPr lang="en-US" dirty="0"/>
              <a:t>‘</a:t>
            </a:r>
            <a:r>
              <a:rPr lang="ru-RU" dirty="0" err="1"/>
              <a:t>Завалишинские</a:t>
            </a:r>
            <a:r>
              <a:rPr lang="ru-RU" dirty="0"/>
              <a:t> чтения</a:t>
            </a:r>
            <a:r>
              <a:rPr lang="en-US" dirty="0"/>
              <a:t>’</a:t>
            </a:r>
            <a:r>
              <a:rPr lang="ru-RU" sz="1800" dirty="0"/>
              <a:t> за 2024 и 2025 годы.</a:t>
            </a:r>
          </a:p>
        </p:txBody>
      </p:sp>
      <p:pic>
        <p:nvPicPr>
          <p:cNvPr id="5" name="p_38002365_537_zahar">
            <a:hlinkClick r:id="" action="ppaction://media"/>
            <a:extLst>
              <a:ext uri="{FF2B5EF4-FFF2-40B4-BE49-F238E27FC236}">
                <a16:creationId xmlns:a16="http://schemas.microsoft.com/office/drawing/2014/main" id="{5EAFC2B2-0FC0-3F41-5B65-3B19242EF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26" y="5856539"/>
            <a:ext cx="409474" cy="4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3" name="p_37985940_255_zahar">
            <a:hlinkClick r:id="" action="ppaction://media"/>
            <a:extLst>
              <a:ext uri="{FF2B5EF4-FFF2-40B4-BE49-F238E27FC236}">
                <a16:creationId xmlns:a16="http://schemas.microsoft.com/office/drawing/2014/main" id="{CF4099BC-2AA0-2CD1-B998-9BF739B914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5187" y="495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3" y="201003"/>
            <a:ext cx="10515600" cy="1072906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sz="2000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2000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sz="2000" dirty="0"/>
                  <a:t>;</a:t>
                </a:r>
                <a:endParaRPr lang="ru-RU" sz="2000" dirty="0"/>
              </a:p>
              <a:p>
                <a:r>
                  <a:rPr lang="ru-RU" sz="2000" dirty="0"/>
                  <a:t>Необходима электроколяска, которая позволит инвалиду полностью самостоятельно передвигаться и тренироваться.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  <a:blipFill>
                <a:blip r:embed="rId4"/>
                <a:stretch>
                  <a:fillRect l="-638" t="-1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5" name="p_38000556_240_zahar">
            <a:hlinkClick r:id="" action="ppaction://media"/>
            <a:extLst>
              <a:ext uri="{FF2B5EF4-FFF2-40B4-BE49-F238E27FC236}">
                <a16:creationId xmlns:a16="http://schemas.microsoft.com/office/drawing/2014/main" id="{86B0E00C-E0BB-7549-9A87-ABC60D4ADC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1063" y="54832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15" y="170839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функциями, которые позволят человеку тренироваться и передвигаться полностью самостоятельно.</a:t>
            </a:r>
          </a:p>
          <a:p>
            <a:endParaRPr lang="ru-RU" sz="2400" dirty="0"/>
          </a:p>
          <a:p>
            <a:r>
              <a:rPr lang="ru-RU" sz="2400" dirty="0"/>
              <a:t>Задачи данного проекта </a:t>
            </a:r>
          </a:p>
          <a:p>
            <a:pPr marL="0" indent="0">
              <a:buNone/>
            </a:pPr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pPr marL="0" indent="0">
              <a:buNone/>
            </a:pPr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6" name="p_38000608_407_zahar">
            <a:hlinkClick r:id="" action="ppaction://media"/>
            <a:extLst>
              <a:ext uri="{FF2B5EF4-FFF2-40B4-BE49-F238E27FC236}">
                <a16:creationId xmlns:a16="http://schemas.microsoft.com/office/drawing/2014/main" id="{7FC3E8A0-9222-541D-39D2-530574A865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438" y="9191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технические характеристики: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5. Габаритные размеры автономного транспортного средства не более 1400х800х900 мм</a:t>
            </a: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7" name="p_38000667_558_zahar">
            <a:hlinkClick r:id="" action="ppaction://media"/>
            <a:extLst>
              <a:ext uri="{FF2B5EF4-FFF2-40B4-BE49-F238E27FC236}">
                <a16:creationId xmlns:a16="http://schemas.microsoft.com/office/drawing/2014/main" id="{A3C513E8-E817-FC47-2F7A-C21B63DAA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146" y="587802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расчетные значения параметр</a:t>
            </a: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7" y="2369779"/>
            <a:ext cx="5673969" cy="3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1575</Words>
  <Application>Microsoft Office PowerPoint</Application>
  <PresentationFormat>Широкоэкранный</PresentationFormat>
  <Paragraphs>299</Paragraphs>
  <Slides>42</Slides>
  <Notes>0</Notes>
  <HiddenSlides>14</HiddenSlides>
  <MMClips>31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Times New Roman</vt:lpstr>
      <vt:lpstr>Тема Office</vt:lpstr>
      <vt:lpstr>1_Тема Office</vt:lpstr>
      <vt:lpstr>Презентация PowerPoint</vt:lpstr>
      <vt:lpstr>Актуальность темы</vt:lpstr>
      <vt:lpstr>Презентация PowerPoint</vt:lpstr>
      <vt:lpstr>Существующие решения</vt:lpstr>
      <vt:lpstr>Сравнение существующих решений и их классификация</vt:lpstr>
      <vt:lpstr>Идея проекта</vt:lpstr>
      <vt:lpstr>Цели и задачи проекта</vt:lpstr>
      <vt:lpstr>Основные технические характеристики:</vt:lpstr>
      <vt:lpstr>Основные пункты из технического задания</vt:lpstr>
      <vt:lpstr>Выбор кинематической схемы</vt:lpstr>
      <vt:lpstr>Выбор конфигурации подъемного механизма</vt:lpstr>
      <vt:lpstr>Моделирование процесса подъема в транспорт</vt:lpstr>
      <vt:lpstr>Моделирование процесса подъема на бордюр</vt:lpstr>
      <vt:lpstr>Моделирование процесса подъема в транспорт</vt:lpstr>
      <vt:lpstr>Кинематико-динамическая модель робота</vt:lpstr>
      <vt:lpstr>Формирование желаемого положения робота  (режим ручного управления)</vt:lpstr>
      <vt:lpstr>Результаты моделирования движения при ручном управлении</vt:lpstr>
      <vt:lpstr>Результаты моделирования движения при ручном управлении</vt:lpstr>
      <vt:lpstr>Полная математическая модель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Общий вид инвалидной коляски</vt:lpstr>
      <vt:lpstr>Функциональная схема устройства</vt:lpstr>
      <vt:lpstr>Структурная схема системы управления</vt:lpstr>
      <vt:lpstr>Моделирование приводов и их регуляторов</vt:lpstr>
      <vt:lpstr>Настройка устойчивости регулятора привода (привод колеса)</vt:lpstr>
      <vt:lpstr>Алгоритм управляющей программы</vt:lpstr>
      <vt:lpstr>Презентация PowerPoint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Подбор комплектующих</vt:lpstr>
      <vt:lpstr>Принципиальная электрическая схема</vt:lpstr>
      <vt:lpstr>Принципиальная электрическая схема</vt:lpstr>
      <vt:lpstr>Проектирование печатных плат</vt:lpstr>
      <vt:lpstr>Проектирование печатных плат</vt:lpstr>
      <vt:lpstr>Заключение</vt:lpstr>
      <vt:lpstr>Публикации по теме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196</cp:revision>
  <dcterms:created xsi:type="dcterms:W3CDTF">2023-10-19T08:59:10Z</dcterms:created>
  <dcterms:modified xsi:type="dcterms:W3CDTF">2025-06-20T10:41:59Z</dcterms:modified>
</cp:coreProperties>
</file>